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18288000" cy="10287000"/>
  <p:notesSz cx="6858000" cy="9144000"/>
  <p:embeddedFontLst>
    <p:embeddedFont>
      <p:font typeface="Anton" charset="1" panose="00000500000000000000"/>
      <p:regular r:id="rId31"/>
    </p:embeddedFont>
    <p:embeddedFont>
      <p:font typeface="TT Chocolates Bold" charset="1" panose="02000803020000020003"/>
      <p:regular r:id="rId32"/>
    </p:embeddedFont>
    <p:embeddedFont>
      <p:font typeface="Asap Condensed" charset="1" panose="020F0506030202060203"/>
      <p:regular r:id="rId33"/>
    </p:embeddedFont>
    <p:embeddedFont>
      <p:font typeface="Questrial" charset="1" panose="02000000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2456" y="1028700"/>
            <a:ext cx="379490" cy="379490"/>
          </a:xfrm>
          <a:custGeom>
            <a:avLst/>
            <a:gdLst/>
            <a:ahLst/>
            <a:cxnLst/>
            <a:rect r="r" b="b" t="t" l="l"/>
            <a:pathLst>
              <a:path h="379490" w="379490">
                <a:moveTo>
                  <a:pt x="0" y="0"/>
                </a:moveTo>
                <a:lnTo>
                  <a:pt x="379491" y="0"/>
                </a:lnTo>
                <a:lnTo>
                  <a:pt x="379491" y="379490"/>
                </a:lnTo>
                <a:lnTo>
                  <a:pt x="0" y="3794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43643" y="-1638061"/>
            <a:ext cx="9075579" cy="12365054"/>
          </a:xfrm>
          <a:custGeom>
            <a:avLst/>
            <a:gdLst/>
            <a:ahLst/>
            <a:cxnLst/>
            <a:rect r="r" b="b" t="t" l="l"/>
            <a:pathLst>
              <a:path h="12365054" w="9075579">
                <a:moveTo>
                  <a:pt x="0" y="0"/>
                </a:moveTo>
                <a:lnTo>
                  <a:pt x="9075579" y="0"/>
                </a:lnTo>
                <a:lnTo>
                  <a:pt x="9075579" y="12365055"/>
                </a:lnTo>
                <a:lnTo>
                  <a:pt x="0" y="123650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42456" y="3251087"/>
            <a:ext cx="10789315" cy="5023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9879"/>
              </a:lnSpc>
            </a:pPr>
            <a:r>
              <a:rPr lang="en-US" sz="15777" spc="173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BỆNH ĐÁI THÁO ĐƯỜNG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8696935"/>
            <a:ext cx="3219286" cy="1037615"/>
            <a:chOff x="0" y="0"/>
            <a:chExt cx="847878" cy="27328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47878" cy="273281"/>
            </a:xfrm>
            <a:custGeom>
              <a:avLst/>
              <a:gdLst/>
              <a:ahLst/>
              <a:cxnLst/>
              <a:rect r="r" b="b" t="t" l="l"/>
              <a:pathLst>
                <a:path h="273281" w="847878">
                  <a:moveTo>
                    <a:pt x="0" y="0"/>
                  </a:moveTo>
                  <a:lnTo>
                    <a:pt x="847878" y="0"/>
                  </a:lnTo>
                  <a:lnTo>
                    <a:pt x="847878" y="273281"/>
                  </a:lnTo>
                  <a:lnTo>
                    <a:pt x="0" y="273281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47878" cy="273281"/>
            </a:xfrm>
            <a:prstGeom prst="rect">
              <a:avLst/>
            </a:prstGeom>
          </p:spPr>
          <p:txBody>
            <a:bodyPr anchor="ctr" rtlCol="false" tIns="165100" lIns="165100" bIns="165100" rIns="165100"/>
            <a:lstStyle/>
            <a:p>
              <a:pPr algn="ctr">
                <a:lnSpc>
                  <a:spcPts val="1887"/>
                </a:lnSpc>
              </a:pPr>
              <a:r>
                <a:rPr lang="en-US" sz="1599" b="true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Presented by Lê Phương Vy</a:t>
              </a:r>
            </a:p>
            <a:p>
              <a:pPr algn="ctr">
                <a:lnSpc>
                  <a:spcPts val="1887"/>
                </a:lnSpc>
              </a:pPr>
              <a:r>
                <a:rPr lang="en-US" sz="1599" b="true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MSSV: 3123580064</a:t>
              </a:r>
            </a:p>
            <a:p>
              <a:pPr algn="ctr">
                <a:lnSpc>
                  <a:spcPts val="1887"/>
                </a:lnSpc>
              </a:pPr>
              <a:r>
                <a:rPr lang="en-US" b="true" sz="1599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Lớp: DDU1231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52763" y="1058855"/>
            <a:ext cx="4789171" cy="329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95"/>
              </a:lnSpc>
            </a:pPr>
            <a:r>
              <a:rPr lang="en-US" b="true" sz="2199">
                <a:solidFill>
                  <a:srgbClr val="231076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SAI GON UNIVERSITY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2456" y="2001954"/>
            <a:ext cx="8972201" cy="921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41"/>
              </a:lnSpc>
            </a:pPr>
            <a:r>
              <a:rPr lang="en-US" sz="7041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PHÂN LOẠI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506933" y="1066950"/>
            <a:ext cx="2752367" cy="329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595"/>
              </a:lnSpc>
            </a:pPr>
            <a:r>
              <a:rPr lang="en-US" b="true" sz="2199">
                <a:solidFill>
                  <a:srgbClr val="231076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SEPTEMBER 2025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475087"/>
            <a:ext cx="21045830" cy="3710093"/>
            <a:chOff x="0" y="0"/>
            <a:chExt cx="28061106" cy="494679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8061106" cy="3257576"/>
              <a:chOff x="0" y="0"/>
              <a:chExt cx="5542935" cy="64347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42935" cy="643472"/>
              </a:xfrm>
              <a:custGeom>
                <a:avLst/>
                <a:gdLst/>
                <a:ahLst/>
                <a:cxnLst/>
                <a:rect r="r" b="b" t="t" l="l"/>
                <a:pathLst>
                  <a:path h="643472" w="5542935">
                    <a:moveTo>
                      <a:pt x="0" y="0"/>
                    </a:moveTo>
                    <a:lnTo>
                      <a:pt x="5542935" y="0"/>
                    </a:lnTo>
                    <a:lnTo>
                      <a:pt x="5542935" y="643472"/>
                    </a:lnTo>
                    <a:lnTo>
                      <a:pt x="0" y="643472"/>
                    </a:lnTo>
                    <a:close/>
                  </a:path>
                </a:pathLst>
              </a:custGeom>
              <a:solidFill>
                <a:srgbClr val="8574D1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42935" cy="6910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3230170" y="534810"/>
              <a:ext cx="21624550" cy="44119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439"/>
                </a:lnSpc>
              </a:pPr>
              <a:r>
                <a:rPr lang="en-US" sz="9600" b="true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Descriptive Statistics</a:t>
              </a:r>
            </a:p>
            <a:p>
              <a:pPr algn="ctr">
                <a:lnSpc>
                  <a:spcPts val="134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386612" y="2859728"/>
            <a:ext cx="12238795" cy="3945142"/>
          </a:xfrm>
          <a:custGeom>
            <a:avLst/>
            <a:gdLst/>
            <a:ahLst/>
            <a:cxnLst/>
            <a:rect r="r" b="b" t="t" l="l"/>
            <a:pathLst>
              <a:path h="3945142" w="12238795">
                <a:moveTo>
                  <a:pt x="0" y="0"/>
                </a:moveTo>
                <a:lnTo>
                  <a:pt x="12238795" y="0"/>
                </a:lnTo>
                <a:lnTo>
                  <a:pt x="12238795" y="3945142"/>
                </a:lnTo>
                <a:lnTo>
                  <a:pt x="0" y="3945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74874" y="7252037"/>
            <a:ext cx="5255186" cy="2220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5"/>
              </a:lnSpc>
            </a:pPr>
          </a:p>
          <a:p>
            <a:pPr algn="l">
              <a:lnSpc>
                <a:spcPts val="3525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Tương quan dương mạnh.</a:t>
            </a:r>
          </a:p>
          <a:p>
            <a:pPr algn="l">
              <a:lnSpc>
                <a:spcPts val="3525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Càng lớn tuổi thì số lần mang thai thường nhiều hơn. Hợp lý về mặt nhân khẩu học.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398225" y="7261562"/>
            <a:ext cx="5707120" cy="3025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Tương quan dương trung bình.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Người có mức glucose huyết tương cao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dễ có khả năng bị bệnh đái tháo đường hơn.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Đây là biến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quan trọng nhất để dự đoán Outcome.</a:t>
            </a:r>
          </a:p>
        </p:txBody>
      </p:sp>
      <p:sp>
        <p:nvSpPr>
          <p:cNvPr name="AutoShape 10" id="10"/>
          <p:cNvSpPr/>
          <p:nvPr/>
        </p:nvSpPr>
        <p:spPr>
          <a:xfrm flipV="true">
            <a:off x="12076770" y="6865808"/>
            <a:ext cx="0" cy="345280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2420320" y="7350126"/>
            <a:ext cx="5628775" cy="2591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Tương quan dương trung bình.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Người có độ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dày mỡ dưới da cao thường đi kèm mức insulin cao → phản ánh mối liên hệ giữa béo phì và rối loạn insulin.</a:t>
            </a:r>
          </a:p>
        </p:txBody>
      </p:sp>
      <p:sp>
        <p:nvSpPr>
          <p:cNvPr name="AutoShape 12" id="12"/>
          <p:cNvSpPr/>
          <p:nvPr/>
        </p:nvSpPr>
        <p:spPr>
          <a:xfrm flipV="true">
            <a:off x="5749111" y="6804870"/>
            <a:ext cx="0" cy="380296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-139266" y="7007227"/>
            <a:ext cx="6827878" cy="61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8" indent="-323854" lvl="1">
              <a:lnSpc>
                <a:spcPts val="5100"/>
              </a:lnSpc>
              <a:buFont typeface="Arial"/>
              <a:buChar char="•"/>
            </a:pPr>
            <a:r>
              <a:rPr lang="en-US" b="true" sz="30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PREGNANCIES - AGE (~0.54)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730061" y="7007227"/>
            <a:ext cx="6827878" cy="61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8" indent="-323854" lvl="1">
              <a:lnSpc>
                <a:spcPts val="5100"/>
              </a:lnSpc>
              <a:buFont typeface="Arial"/>
              <a:buChar char="•"/>
            </a:pPr>
            <a:r>
              <a:rPr lang="en-US" b="true" sz="30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 - OUTCOME (~0.47)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20768" y="7007227"/>
            <a:ext cx="6827878" cy="61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8" indent="-323854" lvl="1">
              <a:lnSpc>
                <a:spcPts val="5100"/>
              </a:lnSpc>
              <a:buFont typeface="Arial"/>
              <a:buChar char="•"/>
            </a:pPr>
            <a:r>
              <a:rPr lang="en-US" b="true" sz="30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INSULIN - SKINTHICKNESS (~0.44)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475087"/>
            <a:ext cx="21045830" cy="3710093"/>
            <a:chOff x="0" y="0"/>
            <a:chExt cx="28061106" cy="494679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8061106" cy="3257576"/>
              <a:chOff x="0" y="0"/>
              <a:chExt cx="5542935" cy="64347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42935" cy="643472"/>
              </a:xfrm>
              <a:custGeom>
                <a:avLst/>
                <a:gdLst/>
                <a:ahLst/>
                <a:cxnLst/>
                <a:rect r="r" b="b" t="t" l="l"/>
                <a:pathLst>
                  <a:path h="643472" w="5542935">
                    <a:moveTo>
                      <a:pt x="0" y="0"/>
                    </a:moveTo>
                    <a:lnTo>
                      <a:pt x="5542935" y="0"/>
                    </a:lnTo>
                    <a:lnTo>
                      <a:pt x="5542935" y="643472"/>
                    </a:lnTo>
                    <a:lnTo>
                      <a:pt x="0" y="643472"/>
                    </a:lnTo>
                    <a:close/>
                  </a:path>
                </a:pathLst>
              </a:custGeom>
              <a:solidFill>
                <a:srgbClr val="8574D1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42935" cy="6910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3230170" y="534810"/>
              <a:ext cx="21624550" cy="44119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439"/>
                </a:lnSpc>
              </a:pPr>
              <a:r>
                <a:rPr lang="en-US" sz="9600" b="true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Descriptive Statistics</a:t>
              </a:r>
            </a:p>
            <a:p>
              <a:pPr algn="ctr">
                <a:lnSpc>
                  <a:spcPts val="134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707961" y="2910564"/>
            <a:ext cx="12425160" cy="4005216"/>
          </a:xfrm>
          <a:custGeom>
            <a:avLst/>
            <a:gdLst/>
            <a:ahLst/>
            <a:cxnLst/>
            <a:rect r="r" b="b" t="t" l="l"/>
            <a:pathLst>
              <a:path h="4005216" w="12425160">
                <a:moveTo>
                  <a:pt x="0" y="0"/>
                </a:moveTo>
                <a:lnTo>
                  <a:pt x="12425159" y="0"/>
                </a:lnTo>
                <a:lnTo>
                  <a:pt x="12425159" y="4005216"/>
                </a:lnTo>
                <a:lnTo>
                  <a:pt x="0" y="40052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29385" y="7308032"/>
            <a:ext cx="13429231" cy="2633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28569" indent="-264284" lvl="1">
              <a:lnSpc>
                <a:spcPts val="3427"/>
              </a:lnSpc>
              <a:buFont typeface="Arial"/>
              <a:buChar char="•"/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 - Outcome: 0.29. BMI cao có liên quan đến bệnh đái tháo đường.</a:t>
            </a:r>
          </a:p>
          <a:p>
            <a:pPr algn="just" marL="528569" indent="-264284" lvl="1">
              <a:lnSpc>
                <a:spcPts val="3427"/>
              </a:lnSpc>
              <a:buFont typeface="Arial"/>
              <a:buChar char="•"/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DiabetesPedigreeFunction - Outcome: 0.17. Yếu tố di truyền cũng ảnh hưởng, nhưng yếu hơn.</a:t>
            </a:r>
          </a:p>
          <a:p>
            <a:pPr algn="just" marL="528569" indent="-264284" lvl="1">
              <a:lnSpc>
                <a:spcPts val="3427"/>
              </a:lnSpc>
              <a:buFont typeface="Arial"/>
              <a:buChar char="•"/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BloodPressure, SkinThickness, Insulin - Outcome: Tương quan thấp (&lt;0.1), tức là không mạnh trong dự đoán.</a:t>
            </a:r>
          </a:p>
          <a:p>
            <a:pPr algn="just" marL="528569" indent="-264284" lvl="1">
              <a:lnSpc>
                <a:spcPts val="4627"/>
              </a:lnSpc>
              <a:buFont typeface="Arial"/>
              <a:buChar char="•"/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Các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cặp biến khác: đa phần có tương quan thấp, nghĩa là khá độc lập.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2218269"/>
            <a:ext cx="8754739" cy="7513107"/>
          </a:xfrm>
          <a:custGeom>
            <a:avLst/>
            <a:gdLst/>
            <a:ahLst/>
            <a:cxnLst/>
            <a:rect r="r" b="b" t="t" l="l"/>
            <a:pathLst>
              <a:path h="7513107" w="8754739">
                <a:moveTo>
                  <a:pt x="0" y="0"/>
                </a:moveTo>
                <a:lnTo>
                  <a:pt x="8754739" y="0"/>
                </a:lnTo>
                <a:lnTo>
                  <a:pt x="8754739" y="7513107"/>
                </a:lnTo>
                <a:lnTo>
                  <a:pt x="0" y="75131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37" t="0" r="-6037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8421166" y="2046819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PREGNANCIES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21166" y="3582019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21166" y="5947427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BLOOD PRESSURE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21166" y="8035025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SKIN THICKNESS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53469" y="2726268"/>
            <a:ext cx="7328966" cy="1288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Đa số 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giá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trị tập trung ở khoảng 0–6 lần.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một số ngoại lệ (outliers) lên tới 15–17 lần.</a:t>
            </a:r>
          </a:p>
          <a:p>
            <a:pPr algn="l">
              <a:lnSpc>
                <a:spcPts val="3427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9253469" y="4296716"/>
            <a:ext cx="8012258" cy="215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Trung vị khoảng 120–130 mg/dl.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nhiều giá trị 0 (không hợp lý về mặt y học).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outliers ở mức rất cao &gt;190 mg/dl, phản ánh bệnh nhân tiểu đường nặng.</a:t>
            </a:r>
          </a:p>
          <a:p>
            <a:pPr algn="l">
              <a:lnSpc>
                <a:spcPts val="3427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253469" y="6761704"/>
            <a:ext cx="7466355" cy="1722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Trung vị khoảng 70–75 mmHg.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Xuất hiện nhiều giá trị 0 (không thực tế về mặt sinh lý).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Một số outliers &gt;110 mmHg.</a:t>
            </a:r>
          </a:p>
          <a:p>
            <a:pPr algn="l">
              <a:lnSpc>
                <a:spcPts val="3427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253469" y="8846273"/>
            <a:ext cx="6745062" cy="1722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Phân bố lệch trái, nhiều giá trị gần 0.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Trung vị khoảng 20 mm.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Một số ngoại lệ lên tới &gt;60 mm.</a:t>
            </a:r>
          </a:p>
          <a:p>
            <a:pPr algn="l">
              <a:lnSpc>
                <a:spcPts val="3427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2254902"/>
            <a:ext cx="8754739" cy="7662035"/>
          </a:xfrm>
          <a:custGeom>
            <a:avLst/>
            <a:gdLst/>
            <a:ahLst/>
            <a:cxnLst/>
            <a:rect r="r" b="b" t="t" l="l"/>
            <a:pathLst>
              <a:path h="7662035" w="8754739">
                <a:moveTo>
                  <a:pt x="0" y="0"/>
                </a:moveTo>
                <a:lnTo>
                  <a:pt x="8754739" y="0"/>
                </a:lnTo>
                <a:lnTo>
                  <a:pt x="8754739" y="7662035"/>
                </a:lnTo>
                <a:lnTo>
                  <a:pt x="0" y="7662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148" t="0" r="-7148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422985" y="8471554"/>
            <a:ext cx="7328966" cy="1722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Trung vị khoảng 30 tuổi.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outliers đến &gt;70 tuổi.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Đa số bệnh nhân trong khoảng 20–40 tuổi.</a:t>
            </a:r>
          </a:p>
          <a:p>
            <a:pPr algn="l">
              <a:lnSpc>
                <a:spcPts val="3427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422985" y="6791980"/>
            <a:ext cx="7328966" cy="1288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Phân bố lệch phải, đa số nằm dưới 1.0.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Một số outliers &gt;2.0.</a:t>
            </a:r>
          </a:p>
          <a:p>
            <a:pPr algn="l">
              <a:lnSpc>
                <a:spcPts val="3427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422985" y="4819094"/>
            <a:ext cx="7328966" cy="1722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Trung vị khoảng 30 (ngưỡng thừa cân – béo phì).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giá trị bằng 0 (không hợp lý).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Outliers ở khoảng &gt;50.</a:t>
            </a:r>
          </a:p>
          <a:p>
            <a:pPr algn="l">
              <a:lnSpc>
                <a:spcPts val="3427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422985" y="2675880"/>
            <a:ext cx="7328966" cy="1722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Phân bố rất lệch phải.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Nhiều 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giá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trị bằng 0 (không hợp lý).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Một số ngoại lệ cực lớn &gt;600 μU/ml.</a:t>
            </a:r>
          </a:p>
          <a:p>
            <a:pPr algn="l">
              <a:lnSpc>
                <a:spcPts val="3427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593842" y="7658755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593842" y="5979182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DIABETES PEDIGREE FUNCTION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593842" y="3955450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593842" y="1996431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INSULIN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86425" y="2334094"/>
            <a:ext cx="9230425" cy="7399724"/>
          </a:xfrm>
          <a:custGeom>
            <a:avLst/>
            <a:gdLst/>
            <a:ahLst/>
            <a:cxnLst/>
            <a:rect r="r" b="b" t="t" l="l"/>
            <a:pathLst>
              <a:path h="7399724" w="9230425">
                <a:moveTo>
                  <a:pt x="0" y="0"/>
                </a:moveTo>
                <a:lnTo>
                  <a:pt x="9230425" y="0"/>
                </a:lnTo>
                <a:lnTo>
                  <a:pt x="9230425" y="7399724"/>
                </a:lnTo>
                <a:lnTo>
                  <a:pt x="0" y="73997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69949" y="2628302"/>
            <a:ext cx="8880662" cy="2965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2"/>
              </a:lnSpc>
            </a:pPr>
          </a:p>
          <a:p>
            <a:pPr algn="l">
              <a:lnSpc>
                <a:spcPts val="3402"/>
              </a:lnSpc>
            </a:pP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Người mắc</a:t>
            </a: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bệnh (Outcome = 1) có giá trị Glucose cao hơn rõ rệt so với người không mắc.</a:t>
            </a:r>
          </a:p>
          <a:p>
            <a:pPr algn="l">
              <a:lnSpc>
                <a:spcPts val="3402"/>
              </a:lnSpc>
            </a:pP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Trung vị Outcome = 0 khoảng 105 mg/dl, trong khi </a:t>
            </a: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</a:t>
            </a: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utcome = 1 khoảng 140 mg/dl.</a:t>
            </a:r>
          </a:p>
          <a:p>
            <a:pPr algn="l">
              <a:lnSpc>
                <a:spcPts val="3402"/>
              </a:lnSpc>
              <a:spcBef>
                <a:spcPct val="0"/>
              </a:spcBef>
            </a:pP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Đây là b</a:t>
            </a: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iến phân biệt mạnh nhất giữa hai nhóm.</a:t>
            </a:r>
          </a:p>
          <a:p>
            <a:pPr algn="l" marL="0" indent="0" lvl="0">
              <a:lnSpc>
                <a:spcPts val="3402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422105" y="2036728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593842" y="5584694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07338" y="6423812"/>
            <a:ext cx="8880662" cy="3025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Người mắc bệnh có BMI cao hơn một chút so với người không mắc.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Trung vị Outcome = 0 khoảng 28–29, Outcome = 1 khoảng 32–33.</a:t>
            </a:r>
          </a:p>
          <a:p>
            <a:pPr algn="l">
              <a:lnSpc>
                <a:spcPts val="3427"/>
              </a:lnSpc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Vẫn có sự chồng lấn, nhưng xu hướng rõ ràng: BMI cao thì nguy cơ mắc cao hơn.</a:t>
            </a:r>
          </a:p>
          <a:p>
            <a:pPr algn="l">
              <a:lnSpc>
                <a:spcPts val="3427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86425" y="2334094"/>
            <a:ext cx="9230425" cy="7399724"/>
          </a:xfrm>
          <a:custGeom>
            <a:avLst/>
            <a:gdLst/>
            <a:ahLst/>
            <a:cxnLst/>
            <a:rect r="r" b="b" t="t" l="l"/>
            <a:pathLst>
              <a:path h="7399724" w="9230425">
                <a:moveTo>
                  <a:pt x="0" y="0"/>
                </a:moveTo>
                <a:lnTo>
                  <a:pt x="9230425" y="0"/>
                </a:lnTo>
                <a:lnTo>
                  <a:pt x="9230425" y="7399724"/>
                </a:lnTo>
                <a:lnTo>
                  <a:pt x="0" y="73997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433495" y="2554756"/>
            <a:ext cx="8854505" cy="2965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2"/>
              </a:lnSpc>
            </a:pPr>
          </a:p>
          <a:p>
            <a:pPr algn="l">
              <a:lnSpc>
                <a:spcPts val="3402"/>
              </a:lnSpc>
            </a:pP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Nhóm mắc</a:t>
            </a: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bệnh có tuổi cao hơn.</a:t>
            </a:r>
          </a:p>
          <a:p>
            <a:pPr algn="l">
              <a:lnSpc>
                <a:spcPts val="3402"/>
              </a:lnSpc>
            </a:pP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Trung vị Outcome = 0 khoảng 27 tuổi, </a:t>
            </a: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</a:t>
            </a: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utcome = 1 khoảng 35 tuổi.</a:t>
            </a:r>
          </a:p>
          <a:p>
            <a:pPr algn="l">
              <a:lnSpc>
                <a:spcPts val="3402"/>
              </a:lnSpc>
              <a:spcBef>
                <a:spcPct val="0"/>
              </a:spcBef>
            </a:pP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Ph</a:t>
            </a: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ân bố cho thấy bệ</a:t>
            </a:r>
            <a:r>
              <a:rPr lang="en-US" sz="243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 thường xuất hiện nhiều ở tuổi trung niên trở lên.</a:t>
            </a:r>
          </a:p>
          <a:p>
            <a:pPr algn="l" marL="0" indent="0" lvl="0">
              <a:lnSpc>
                <a:spcPts val="3402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593842" y="2162644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593842" y="5306882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DIABETES PEDIGREE FUNCTION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33495" y="6281606"/>
            <a:ext cx="8854505" cy="255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Nhóm mắc bệnh có DPF cao hơn một chút.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Tuy nhiên, mức chênh lệch không quá rõ ràng như Glucose, BMI, Age.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outliers ở cả hai nhóm, cho thấy chỉ số này bổ trợ nhưng không phải yếu tố phân tách mạnh.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2327211"/>
            <a:ext cx="8704072" cy="7292195"/>
          </a:xfrm>
          <a:custGeom>
            <a:avLst/>
            <a:gdLst/>
            <a:ahLst/>
            <a:cxnLst/>
            <a:rect r="r" b="b" t="t" l="l"/>
            <a:pathLst>
              <a:path h="7292195" w="8704072">
                <a:moveTo>
                  <a:pt x="0" y="0"/>
                </a:moveTo>
                <a:lnTo>
                  <a:pt x="8704072" y="0"/>
                </a:lnTo>
                <a:lnTo>
                  <a:pt x="8704072" y="7292195"/>
                </a:lnTo>
                <a:lnTo>
                  <a:pt x="0" y="72921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233195" y="1877949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PREGNANCIES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023784" y="2590263"/>
            <a:ext cx="8854505" cy="169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lệch phải.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Phần lớn bệnh nhân có 0–5 lần mang thai, ít người trên 10 lần.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Cho thấy đa số mẫu thuộc nhóm phụ nữ ít thai kỳ.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233195" y="3840942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33195" y="6258831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BLOOD PRESSURE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33195" y="8084712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SKIN THICKNESS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023784" y="4579527"/>
            <a:ext cx="8854505" cy="212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gần chuẩn nhưng hơi lệch trái.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Đỉnh tập trung khoảng 100–120 mg/dl.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Xuất hiện nhiều giá trị bằng 0 → bất thường.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Nhìn chung, biến này phản ánh tốt tình trạng bệnh.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023784" y="6966855"/>
            <a:ext cx="8854505" cy="169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gần chuẩn, tập trung khoảng 60–80 mmHg.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giá trị 0 (không hợp lý).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Đây là một biến sinh lý quan trọng nhưng dữ liệu còn nhiễu.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023784" y="8821310"/>
            <a:ext cx="8854505" cy="169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lệch phải.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Nhiều giá trị bằng 0 → bất thường.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Trung tâm khoảng 20–30 mm.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2327211"/>
            <a:ext cx="8704072" cy="7292195"/>
          </a:xfrm>
          <a:custGeom>
            <a:avLst/>
            <a:gdLst/>
            <a:ahLst/>
            <a:cxnLst/>
            <a:rect r="r" b="b" t="t" l="l"/>
            <a:pathLst>
              <a:path h="7292195" w="8704072">
                <a:moveTo>
                  <a:pt x="0" y="0"/>
                </a:moveTo>
                <a:lnTo>
                  <a:pt x="8704072" y="0"/>
                </a:lnTo>
                <a:lnTo>
                  <a:pt x="8704072" y="7292195"/>
                </a:lnTo>
                <a:lnTo>
                  <a:pt x="0" y="72921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267543" y="1895242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INSULIN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040958" y="2620825"/>
            <a:ext cx="8854505" cy="127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rất lệch phải.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Đa số giá trị gần 0, một số rất lớn &gt;600 μU/ml.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267543" y="3416400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40839" y="5381058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DIABETES PEDIGREE FUNCTION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40839" y="7358810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040958" y="4143474"/>
            <a:ext cx="8854505" cy="169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gần chuẩn, đỉnh ở khoảng 30.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giá trị bằng 0 (không hợp lý).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hần lớn nằm trong vùng thừa cân – béo phì.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040958" y="6108132"/>
            <a:ext cx="8854505" cy="169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lệch phải.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Phần lớn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giá trị &lt; 1.0, chỉ vài trường hợp &gt;2.0.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Đây là biến bổ sung, giúp đo rủi ro di truyền.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8933003" y="8102686"/>
            <a:ext cx="9354997" cy="2985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lệch phải.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Đỉn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 ở khoảng 22–30 tuổi, giảm dần sau đó.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Một số bệnh nhân &gt;70 tuổi, nhưng ít.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Nhìn chung, dữ liệu tập t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rung ở người trưởng thành trẻ và trung niên.</a:t>
            </a:r>
          </a:p>
          <a:p>
            <a:pPr algn="l" marL="528569" indent="-264284" lvl="1">
              <a:lnSpc>
                <a:spcPts val="3427"/>
              </a:lnSpc>
              <a:spcBef>
                <a:spcPct val="0"/>
              </a:spcBef>
              <a:buFont typeface="Arial"/>
              <a:buChar char="•"/>
            </a:pP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2568308"/>
            <a:ext cx="9500825" cy="6511719"/>
          </a:xfrm>
          <a:custGeom>
            <a:avLst/>
            <a:gdLst/>
            <a:ahLst/>
            <a:cxnLst/>
            <a:rect r="r" b="b" t="t" l="l"/>
            <a:pathLst>
              <a:path h="6511719" w="9500825">
                <a:moveTo>
                  <a:pt x="0" y="0"/>
                </a:moveTo>
                <a:lnTo>
                  <a:pt x="9500825" y="0"/>
                </a:lnTo>
                <a:lnTo>
                  <a:pt x="9500825" y="6511720"/>
                </a:lnTo>
                <a:lnTo>
                  <a:pt x="0" y="6511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144000" y="5491715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2119047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00226" y="6428339"/>
            <a:ext cx="8287774" cy="255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Nhóm mắc bệnh (Outcome = 1) 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hơi dịch sang phải, tập trung nhiều hơn ở 30–40.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hóm không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mắc (Outcome = 0) có BMI thấp hơn, nhiều người trong khoảng 20–30.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 cao thì nguy cơ tiểu đường cao hơn.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000226" y="2953575"/>
            <a:ext cx="8854505" cy="255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Nhóm Outcome = 1 có p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hân bố lệch về phía giá trị cao 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hơn (trun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g tâm khoảng 130–150).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Nhóm Outcome = 0 tập trung nhiều ở 90–110.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Đây là biến phân tách rõ nhất: người mắc bệnh thường có đường huyết cao hơn.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2568308"/>
            <a:ext cx="9500825" cy="6511719"/>
          </a:xfrm>
          <a:custGeom>
            <a:avLst/>
            <a:gdLst/>
            <a:ahLst/>
            <a:cxnLst/>
            <a:rect r="r" b="b" t="t" l="l"/>
            <a:pathLst>
              <a:path h="6511719" w="9500825">
                <a:moveTo>
                  <a:pt x="0" y="0"/>
                </a:moveTo>
                <a:lnTo>
                  <a:pt x="9500825" y="0"/>
                </a:lnTo>
                <a:lnTo>
                  <a:pt x="9500825" y="6511720"/>
                </a:lnTo>
                <a:lnTo>
                  <a:pt x="0" y="6511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144000" y="5210175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DIABETES PEDIGREE FUNCTION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38523" y="2099931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17693" y="6127749"/>
            <a:ext cx="8270307" cy="255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Cả 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hai nhóm đều lệch phải, tập trung &lt;1.0.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Nhóm Outcome = 1 hơi dịch sang phải, nghĩa là có xu hướng DPF cao hơn.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Biến này có tác động, nhưng không mạnh bằng Glucose, BMI, Age.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017693" y="3014935"/>
            <a:ext cx="8854505" cy="212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hóm Outcome = 0 tập trung ở 20–30 tuổi.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hóm Outcome = 1 có nhiều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người ở &gt;30 tuổi, thậm chí phân bố trải rộng hơn đến 50–60 tuổi.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Tuổi càng lớn, xác suất mắc bệnh càng cao.</a:t>
            </a:r>
          </a:p>
          <a:p>
            <a:pPr algn="l">
              <a:lnSpc>
                <a:spcPts val="342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10260" y="2273168"/>
            <a:ext cx="10043297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Introduction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416919" y="-405084"/>
            <a:ext cx="8983556" cy="11475333"/>
            <a:chOff x="0" y="0"/>
            <a:chExt cx="816575" cy="10430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6575" cy="1043069"/>
            </a:xfrm>
            <a:custGeom>
              <a:avLst/>
              <a:gdLst/>
              <a:ahLst/>
              <a:cxnLst/>
              <a:rect r="r" b="b" t="t" l="l"/>
              <a:pathLst>
                <a:path h="1043069" w="816575">
                  <a:moveTo>
                    <a:pt x="0" y="0"/>
                  </a:moveTo>
                  <a:lnTo>
                    <a:pt x="816575" y="0"/>
                  </a:lnTo>
                  <a:lnTo>
                    <a:pt x="816575" y="1043069"/>
                  </a:lnTo>
                  <a:lnTo>
                    <a:pt x="0" y="1043069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816575" cy="10525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2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1072124">
            <a:off x="11343040" y="744938"/>
            <a:ext cx="4703894" cy="3437461"/>
          </a:xfrm>
          <a:custGeom>
            <a:avLst/>
            <a:gdLst/>
            <a:ahLst/>
            <a:cxnLst/>
            <a:rect r="r" b="b" t="t" l="l"/>
            <a:pathLst>
              <a:path h="3437461" w="4703894">
                <a:moveTo>
                  <a:pt x="0" y="0"/>
                </a:moveTo>
                <a:lnTo>
                  <a:pt x="4703895" y="0"/>
                </a:lnTo>
                <a:lnTo>
                  <a:pt x="4703895" y="3437461"/>
                </a:lnTo>
                <a:lnTo>
                  <a:pt x="0" y="34374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440986" y="4466626"/>
            <a:ext cx="9294127" cy="8861842"/>
          </a:xfrm>
          <a:custGeom>
            <a:avLst/>
            <a:gdLst/>
            <a:ahLst/>
            <a:cxnLst/>
            <a:rect r="r" b="b" t="t" l="l"/>
            <a:pathLst>
              <a:path h="8861842" w="9294127">
                <a:moveTo>
                  <a:pt x="0" y="0"/>
                </a:moveTo>
                <a:lnTo>
                  <a:pt x="9294127" y="0"/>
                </a:lnTo>
                <a:lnTo>
                  <a:pt x="9294127" y="8861842"/>
                </a:lnTo>
                <a:lnTo>
                  <a:pt x="0" y="88618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05889" y="4342801"/>
            <a:ext cx="8765279" cy="3924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5201"/>
              </a:lnSpc>
              <a:buFont typeface="Arial"/>
              <a:buChar char="•"/>
            </a:pPr>
            <a:r>
              <a:rPr lang="en-US" sz="3399">
                <a:solidFill>
                  <a:srgbClr val="0E0340"/>
                </a:solidFill>
                <a:latin typeface="Asap Condensed"/>
                <a:ea typeface="Asap Condensed"/>
                <a:cs typeface="Asap Condensed"/>
                <a:sym typeface="Asap Condensed"/>
              </a:rPr>
              <a:t>Bộ dữ liệu Pima Indians Diabetes bao gồm thông tin y tế của phụ nữ thuộc bộ tộc da đỏ Pima có khả năng mắc bệnh đái tháo đường (diabetes) hay không.</a:t>
            </a:r>
          </a:p>
          <a:p>
            <a:pPr algn="just" marL="734059" indent="-367030" lvl="1">
              <a:lnSpc>
                <a:spcPts val="5201"/>
              </a:lnSpc>
              <a:buFont typeface="Arial"/>
              <a:buChar char="•"/>
            </a:pPr>
            <a:r>
              <a:rPr lang="en-US" sz="3399">
                <a:solidFill>
                  <a:srgbClr val="0E0340"/>
                </a:solidFill>
                <a:latin typeface="Asap Condensed"/>
                <a:ea typeface="Asap Condensed"/>
                <a:cs typeface="Asap Condensed"/>
                <a:sym typeface="Asap Condensed"/>
              </a:rPr>
              <a:t>Dữ liệu được thu thập để dự đoán khả năng mắc bệnh đái tháo đường dựa trên các chỉ số y sinh.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37538" y="2655269"/>
            <a:ext cx="7084623" cy="6757048"/>
          </a:xfrm>
          <a:custGeom>
            <a:avLst/>
            <a:gdLst/>
            <a:ahLst/>
            <a:cxnLst/>
            <a:rect r="r" b="b" t="t" l="l"/>
            <a:pathLst>
              <a:path h="6757048" w="7084623">
                <a:moveTo>
                  <a:pt x="0" y="0"/>
                </a:moveTo>
                <a:lnTo>
                  <a:pt x="7084624" y="0"/>
                </a:lnTo>
                <a:lnTo>
                  <a:pt x="7084624" y="6757048"/>
                </a:lnTo>
                <a:lnTo>
                  <a:pt x="0" y="67570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489864" y="3002024"/>
            <a:ext cx="7539469" cy="6063538"/>
          </a:xfrm>
          <a:custGeom>
            <a:avLst/>
            <a:gdLst/>
            <a:ahLst/>
            <a:cxnLst/>
            <a:rect r="r" b="b" t="t" l="l"/>
            <a:pathLst>
              <a:path h="6063538" w="7539469">
                <a:moveTo>
                  <a:pt x="0" y="0"/>
                </a:moveTo>
                <a:lnTo>
                  <a:pt x="7539469" y="0"/>
                </a:lnTo>
                <a:lnTo>
                  <a:pt x="7539469" y="6063538"/>
                </a:lnTo>
                <a:lnTo>
                  <a:pt x="0" y="60635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4807" y="415353"/>
            <a:ext cx="8782835" cy="258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Visualize Data</a:t>
            </a:r>
          </a:p>
          <a:p>
            <a:pPr algn="just">
              <a:lnSpc>
                <a:spcPts val="9984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184807" y="1853317"/>
            <a:ext cx="12149584" cy="182510"/>
            <a:chOff x="0" y="0"/>
            <a:chExt cx="3199890" cy="480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10617" y="2833515"/>
            <a:ext cx="6991452" cy="6424785"/>
          </a:xfrm>
          <a:custGeom>
            <a:avLst/>
            <a:gdLst/>
            <a:ahLst/>
            <a:cxnLst/>
            <a:rect r="r" b="b" t="t" l="l"/>
            <a:pathLst>
              <a:path h="6424785" w="6991452">
                <a:moveTo>
                  <a:pt x="0" y="0"/>
                </a:moveTo>
                <a:lnTo>
                  <a:pt x="6991452" y="0"/>
                </a:lnTo>
                <a:lnTo>
                  <a:pt x="6991452" y="6424785"/>
                </a:lnTo>
                <a:lnTo>
                  <a:pt x="0" y="64247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347524" y="8361266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DIABETES PEDIGREE FUNCTION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47524" y="6467651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47524" y="4514158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47524" y="2191141"/>
            <a:ext cx="8665458" cy="72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98834" indent="-399417" lvl="1">
              <a:lnSpc>
                <a:spcPts val="6290"/>
              </a:lnSpc>
              <a:buFont typeface="Arial"/>
              <a:buChar char="•"/>
            </a:pPr>
            <a:r>
              <a:rPr lang="en-US" b="true" sz="37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9202639"/>
            <a:ext cx="8854505" cy="842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Yế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u tố di truyền 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cũ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ng cao hơn ở nhóm tiểu đường, nhưng sự khác biệt không mạnh.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7366175"/>
            <a:ext cx="8854505" cy="842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gười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tiểu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đường thường lớn tuổi hơn, nhưng vẫn có sự chồng lấn nhiều.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5358261"/>
            <a:ext cx="8854505" cy="842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Người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tiểu đường thường c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ó chỉ số BMI cao hơ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n, nhưng sự phân biệt không rõ ràng bằng Glucose.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3090443"/>
            <a:ext cx="8854505" cy="127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  <a:spcBef>
                <a:spcPct val="0"/>
              </a:spcBef>
            </a:pP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Người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mắc tiểu đường (màu đỏ) có xu 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hướng có mức Glucose cao hơn hẳn so với</a:t>
            </a:r>
            <a:r>
              <a:rPr lang="en-US" sz="244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người bình thường (màu xanh). Đây là đặc trưng phân biệt rõ rệt nhất.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06731" y="1052684"/>
            <a:ext cx="11141945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439"/>
              </a:lnSpc>
            </a:pPr>
            <a:r>
              <a:rPr lang="en-US" sz="9600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Data Cleaning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3687178">
            <a:off x="-3518932" y="-2576774"/>
            <a:ext cx="9095263" cy="10850159"/>
          </a:xfrm>
          <a:custGeom>
            <a:avLst/>
            <a:gdLst/>
            <a:ahLst/>
            <a:cxnLst/>
            <a:rect r="r" b="b" t="t" l="l"/>
            <a:pathLst>
              <a:path h="10850159" w="9095263">
                <a:moveTo>
                  <a:pt x="0" y="0"/>
                </a:moveTo>
                <a:lnTo>
                  <a:pt x="9095264" y="0"/>
                </a:lnTo>
                <a:lnTo>
                  <a:pt x="9095264" y="10850158"/>
                </a:lnTo>
                <a:lnTo>
                  <a:pt x="0" y="108501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968593">
            <a:off x="2390867" y="7058813"/>
            <a:ext cx="4694922" cy="5600788"/>
          </a:xfrm>
          <a:custGeom>
            <a:avLst/>
            <a:gdLst/>
            <a:ahLst/>
            <a:cxnLst/>
            <a:rect r="r" b="b" t="t" l="l"/>
            <a:pathLst>
              <a:path h="5600788" w="4694922">
                <a:moveTo>
                  <a:pt x="0" y="0"/>
                </a:moveTo>
                <a:lnTo>
                  <a:pt x="4694921" y="0"/>
                </a:lnTo>
                <a:lnTo>
                  <a:pt x="4694921" y="5600789"/>
                </a:lnTo>
                <a:lnTo>
                  <a:pt x="0" y="56007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334245" y="3228201"/>
            <a:ext cx="9514431" cy="6526998"/>
          </a:xfrm>
          <a:custGeom>
            <a:avLst/>
            <a:gdLst/>
            <a:ahLst/>
            <a:cxnLst/>
            <a:rect r="r" b="b" t="t" l="l"/>
            <a:pathLst>
              <a:path h="6526998" w="9514431">
                <a:moveTo>
                  <a:pt x="0" y="0"/>
                </a:moveTo>
                <a:lnTo>
                  <a:pt x="9514431" y="0"/>
                </a:lnTo>
                <a:lnTo>
                  <a:pt x="9514431" y="6526999"/>
                </a:lnTo>
                <a:lnTo>
                  <a:pt x="0" y="65269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693039" y="0"/>
            <a:ext cx="6396684" cy="11180883"/>
            <a:chOff x="0" y="0"/>
            <a:chExt cx="1684723" cy="29447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84723" cy="2944759"/>
            </a:xfrm>
            <a:custGeom>
              <a:avLst/>
              <a:gdLst/>
              <a:ahLst/>
              <a:cxnLst/>
              <a:rect r="r" b="b" t="t" l="l"/>
              <a:pathLst>
                <a:path h="2944759" w="1684723">
                  <a:moveTo>
                    <a:pt x="0" y="0"/>
                  </a:moveTo>
                  <a:lnTo>
                    <a:pt x="1684723" y="0"/>
                  </a:lnTo>
                  <a:lnTo>
                    <a:pt x="1684723" y="2944759"/>
                  </a:lnTo>
                  <a:lnTo>
                    <a:pt x="0" y="294475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684723" cy="2992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91168" y="242677"/>
            <a:ext cx="3412477" cy="506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3439"/>
              </a:lnSpc>
            </a:pPr>
            <a:r>
              <a:rPr lang="en-US" b="true" sz="960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Min</a:t>
            </a:r>
          </a:p>
          <a:p>
            <a:pPr algn="just">
              <a:lnSpc>
                <a:spcPts val="13439"/>
              </a:lnSpc>
            </a:pPr>
            <a:r>
              <a:rPr lang="en-US" b="true" sz="960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Max</a:t>
            </a:r>
          </a:p>
          <a:p>
            <a:pPr algn="just">
              <a:lnSpc>
                <a:spcPts val="13439"/>
              </a:lnSpc>
            </a:pPr>
            <a:r>
              <a:rPr lang="en-US" b="true" sz="960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Scaler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8445939" y="5407932"/>
            <a:ext cx="12149584" cy="182510"/>
            <a:chOff x="0" y="0"/>
            <a:chExt cx="3199890" cy="4806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972193" y="0"/>
            <a:ext cx="10119192" cy="4701847"/>
          </a:xfrm>
          <a:custGeom>
            <a:avLst/>
            <a:gdLst/>
            <a:ahLst/>
            <a:cxnLst/>
            <a:rect r="r" b="b" t="t" l="l"/>
            <a:pathLst>
              <a:path h="4701847" w="10119192">
                <a:moveTo>
                  <a:pt x="0" y="0"/>
                </a:moveTo>
                <a:lnTo>
                  <a:pt x="10119191" y="0"/>
                </a:lnTo>
                <a:lnTo>
                  <a:pt x="10119191" y="4701847"/>
                </a:lnTo>
                <a:lnTo>
                  <a:pt x="0" y="4701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972193" y="4889420"/>
            <a:ext cx="10264260" cy="5206033"/>
          </a:xfrm>
          <a:custGeom>
            <a:avLst/>
            <a:gdLst/>
            <a:ahLst/>
            <a:cxnLst/>
            <a:rect r="r" b="b" t="t" l="l"/>
            <a:pathLst>
              <a:path h="5206033" w="10264260">
                <a:moveTo>
                  <a:pt x="0" y="0"/>
                </a:moveTo>
                <a:lnTo>
                  <a:pt x="10264260" y="0"/>
                </a:lnTo>
                <a:lnTo>
                  <a:pt x="10264260" y="5206033"/>
                </a:lnTo>
                <a:lnTo>
                  <a:pt x="0" y="52060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81361" y="-888595"/>
            <a:ext cx="5789973" cy="11180883"/>
            <a:chOff x="0" y="0"/>
            <a:chExt cx="1524931" cy="29447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4931" cy="2944759"/>
            </a:xfrm>
            <a:custGeom>
              <a:avLst/>
              <a:gdLst/>
              <a:ahLst/>
              <a:cxnLst/>
              <a:rect r="r" b="b" t="t" l="l"/>
              <a:pathLst>
                <a:path h="2944759" w="1524931">
                  <a:moveTo>
                    <a:pt x="0" y="0"/>
                  </a:moveTo>
                  <a:lnTo>
                    <a:pt x="1524931" y="0"/>
                  </a:lnTo>
                  <a:lnTo>
                    <a:pt x="1524931" y="2944759"/>
                  </a:lnTo>
                  <a:lnTo>
                    <a:pt x="0" y="294475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524931" cy="2992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21830" y="577368"/>
            <a:ext cx="4955256" cy="335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3439"/>
              </a:lnSpc>
            </a:pPr>
            <a:r>
              <a:rPr lang="en-US" sz="9600" b="true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Sta</a:t>
            </a:r>
            <a:r>
              <a:rPr lang="en-US" b="true" sz="960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ndard</a:t>
            </a:r>
          </a:p>
          <a:p>
            <a:pPr algn="just">
              <a:lnSpc>
                <a:spcPts val="13439"/>
              </a:lnSpc>
            </a:pPr>
            <a:r>
              <a:rPr lang="en-US" b="true" sz="960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Scaler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6740972" y="4229179"/>
            <a:ext cx="12149584" cy="182510"/>
            <a:chOff x="0" y="0"/>
            <a:chExt cx="3199890" cy="4806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99890" cy="48068"/>
            </a:xfrm>
            <a:custGeom>
              <a:avLst/>
              <a:gdLst/>
              <a:ahLst/>
              <a:cxnLst/>
              <a:rect r="r" b="b" t="t" l="l"/>
              <a:pathLst>
                <a:path h="48068" w="3199890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117261" y="121342"/>
            <a:ext cx="10119192" cy="4701847"/>
          </a:xfrm>
          <a:custGeom>
            <a:avLst/>
            <a:gdLst/>
            <a:ahLst/>
            <a:cxnLst/>
            <a:rect r="r" b="b" t="t" l="l"/>
            <a:pathLst>
              <a:path h="4701847" w="10119192">
                <a:moveTo>
                  <a:pt x="0" y="0"/>
                </a:moveTo>
                <a:lnTo>
                  <a:pt x="10119192" y="0"/>
                </a:lnTo>
                <a:lnTo>
                  <a:pt x="10119192" y="4701847"/>
                </a:lnTo>
                <a:lnTo>
                  <a:pt x="0" y="4701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972193" y="5086255"/>
            <a:ext cx="10264260" cy="5206033"/>
          </a:xfrm>
          <a:custGeom>
            <a:avLst/>
            <a:gdLst/>
            <a:ahLst/>
            <a:cxnLst/>
            <a:rect r="r" b="b" t="t" l="l"/>
            <a:pathLst>
              <a:path h="5206033" w="10264260">
                <a:moveTo>
                  <a:pt x="0" y="0"/>
                </a:moveTo>
                <a:lnTo>
                  <a:pt x="10264260" y="0"/>
                </a:lnTo>
                <a:lnTo>
                  <a:pt x="10264260" y="5206033"/>
                </a:lnTo>
                <a:lnTo>
                  <a:pt x="0" y="52060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9201241" y="-1497799"/>
            <a:ext cx="8105541" cy="11043424"/>
          </a:xfrm>
          <a:custGeom>
            <a:avLst/>
            <a:gdLst/>
            <a:ahLst/>
            <a:cxnLst/>
            <a:rect r="r" b="b" t="t" l="l"/>
            <a:pathLst>
              <a:path h="11043424" w="8105541">
                <a:moveTo>
                  <a:pt x="8105541" y="0"/>
                </a:moveTo>
                <a:lnTo>
                  <a:pt x="0" y="0"/>
                </a:lnTo>
                <a:lnTo>
                  <a:pt x="0" y="11043424"/>
                </a:lnTo>
                <a:lnTo>
                  <a:pt x="8105541" y="11043424"/>
                </a:lnTo>
                <a:lnTo>
                  <a:pt x="8105541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66825" y="4457681"/>
            <a:ext cx="7416928" cy="329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675"/>
              </a:lnSpc>
            </a:pPr>
            <a:r>
              <a:rPr lang="en-US" sz="12675" spc="139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THANKS FOR LISTENING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266825" y="1028700"/>
            <a:ext cx="322205" cy="322205"/>
          </a:xfrm>
          <a:custGeom>
            <a:avLst/>
            <a:gdLst/>
            <a:ahLst/>
            <a:cxnLst/>
            <a:rect r="r" b="b" t="t" l="l"/>
            <a:pathLst>
              <a:path h="322205" w="322205">
                <a:moveTo>
                  <a:pt x="0" y="0"/>
                </a:moveTo>
                <a:lnTo>
                  <a:pt x="322205" y="0"/>
                </a:lnTo>
                <a:lnTo>
                  <a:pt x="322205" y="322205"/>
                </a:lnTo>
                <a:lnTo>
                  <a:pt x="0" y="3222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00100" y="1054303"/>
            <a:ext cx="4066233" cy="290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70"/>
              </a:lnSpc>
            </a:pPr>
            <a:r>
              <a:rPr lang="en-US" b="true" sz="1924">
                <a:solidFill>
                  <a:srgbClr val="231076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SAI GON UNIVERSITY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1359151"/>
            <a:ext cx="21045830" cy="2443182"/>
            <a:chOff x="0" y="0"/>
            <a:chExt cx="5542935" cy="643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42935" cy="643472"/>
            </a:xfrm>
            <a:custGeom>
              <a:avLst/>
              <a:gdLst/>
              <a:ahLst/>
              <a:cxnLst/>
              <a:rect r="r" b="b" t="t" l="l"/>
              <a:pathLst>
                <a:path h="643472" w="5542935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04610" y="9506902"/>
            <a:ext cx="1072554" cy="319816"/>
          </a:xfrm>
          <a:custGeom>
            <a:avLst/>
            <a:gdLst/>
            <a:ahLst/>
            <a:cxnLst/>
            <a:rect r="r" b="b" t="t" l="l"/>
            <a:pathLst>
              <a:path h="319816" w="1072554">
                <a:moveTo>
                  <a:pt x="0" y="0"/>
                </a:moveTo>
                <a:lnTo>
                  <a:pt x="1072554" y="0"/>
                </a:lnTo>
                <a:lnTo>
                  <a:pt x="1072554" y="319817"/>
                </a:lnTo>
                <a:lnTo>
                  <a:pt x="0" y="3198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40887" y="1659675"/>
            <a:ext cx="16218413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true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About Data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40984"/>
            <a:ext cx="7255989" cy="5450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0" indent="-356235" lvl="1">
              <a:lnSpc>
                <a:spcPts val="5445"/>
              </a:lnSpc>
              <a:buFont typeface="Arial"/>
              <a:buChar char="•"/>
            </a:pPr>
            <a:r>
              <a:rPr lang="en-US" sz="330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Pregnancies (Số lần mang thai)</a:t>
            </a:r>
          </a:p>
          <a:p>
            <a:pPr algn="l" marL="712470" indent="-356235" lvl="1">
              <a:lnSpc>
                <a:spcPts val="5445"/>
              </a:lnSpc>
              <a:buFont typeface="Arial"/>
              <a:buChar char="•"/>
            </a:pPr>
            <a:r>
              <a:rPr lang="en-US" sz="330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Glucose (Nồng độ glucose huyết tương sau 2 giờ trong nghiệm pháp dung nạp glucose)</a:t>
            </a:r>
          </a:p>
          <a:p>
            <a:pPr algn="l" marL="712470" indent="-356235" lvl="1">
              <a:lnSpc>
                <a:spcPts val="5445"/>
              </a:lnSpc>
              <a:buFont typeface="Arial"/>
              <a:buChar char="•"/>
            </a:pPr>
            <a:r>
              <a:rPr lang="en-US" sz="330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BloodPressure (Huyết áp tâm trương, mmHg)</a:t>
            </a:r>
          </a:p>
          <a:p>
            <a:pPr algn="l" marL="712470" indent="-356235" lvl="1">
              <a:lnSpc>
                <a:spcPts val="5445"/>
              </a:lnSpc>
              <a:buFont typeface="Arial"/>
              <a:buChar char="•"/>
            </a:pPr>
            <a:r>
              <a:rPr lang="en-US" sz="330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SkinThickness (Độ dày nếp gấp da, mm)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32680" y="3107571"/>
            <a:ext cx="8182260" cy="6136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5"/>
              </a:lnSpc>
            </a:pPr>
          </a:p>
          <a:p>
            <a:pPr algn="l" marL="712470" indent="-356235" lvl="1">
              <a:lnSpc>
                <a:spcPts val="5445"/>
              </a:lnSpc>
              <a:buFont typeface="Arial"/>
              <a:buChar char="•"/>
            </a:pPr>
            <a:r>
              <a:rPr lang="en-US" sz="330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Insulin (Nồng độ insulin huyết thanh, μU/ml)</a:t>
            </a:r>
          </a:p>
          <a:p>
            <a:pPr algn="l" marL="712470" indent="-356235" lvl="1">
              <a:lnSpc>
                <a:spcPts val="5445"/>
              </a:lnSpc>
              <a:buFont typeface="Arial"/>
              <a:buChar char="•"/>
            </a:pPr>
            <a:r>
              <a:rPr lang="en-US" sz="330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 (Chỉ số khối cơ thể = cân nặng/chiều cao², kg/m²)</a:t>
            </a:r>
          </a:p>
          <a:p>
            <a:pPr algn="l" marL="712470" indent="-356235" lvl="1">
              <a:lnSpc>
                <a:spcPts val="5445"/>
              </a:lnSpc>
              <a:buFont typeface="Arial"/>
              <a:buChar char="•"/>
            </a:pPr>
            <a:r>
              <a:rPr lang="en-US" sz="330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DiabetesPedigreeFunction (Chỉ số nguy cơ di truyền bệnh đái tháo đường)</a:t>
            </a:r>
          </a:p>
          <a:p>
            <a:pPr algn="l" marL="712470" indent="-356235" lvl="1">
              <a:lnSpc>
                <a:spcPts val="5445"/>
              </a:lnSpc>
              <a:buFont typeface="Arial"/>
              <a:buChar char="•"/>
            </a:pPr>
            <a:r>
              <a:rPr lang="en-US" sz="330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Age (Tuổi)</a:t>
            </a:r>
          </a:p>
          <a:p>
            <a:pPr algn="l" marL="0" indent="0" lvl="0">
              <a:lnSpc>
                <a:spcPts val="544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759111" y="9342008"/>
            <a:ext cx="16147138" cy="57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Kết</a:t>
            </a:r>
            <a:r>
              <a:rPr lang="en-US" sz="3300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 quả: Outcome (0 = không mắc bệnh đái tháo đường, 1 = mắc bệnh đái tháo đường)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26447" y="3954873"/>
            <a:ext cx="7128342" cy="4580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098"/>
              </a:lnSpc>
            </a:pPr>
            <a:r>
              <a:rPr lang="en-US" sz="10899" b="true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Analyze Data</a:t>
            </a:r>
          </a:p>
          <a:p>
            <a:pPr algn="l">
              <a:lnSpc>
                <a:spcPts val="11765"/>
              </a:lnSpc>
            </a:pP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149947" y="1563332"/>
            <a:ext cx="6062888" cy="7245968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5316682">
            <a:off x="10529244" y="1399656"/>
            <a:ext cx="13033344" cy="6705379"/>
          </a:xfrm>
          <a:custGeom>
            <a:avLst/>
            <a:gdLst/>
            <a:ahLst/>
            <a:cxnLst/>
            <a:rect r="r" b="b" t="t" l="l"/>
            <a:pathLst>
              <a:path h="6705379" w="13033344">
                <a:moveTo>
                  <a:pt x="0" y="0"/>
                </a:moveTo>
                <a:lnTo>
                  <a:pt x="13033344" y="0"/>
                </a:lnTo>
                <a:lnTo>
                  <a:pt x="13033344" y="6705379"/>
                </a:lnTo>
                <a:lnTo>
                  <a:pt x="0" y="67053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3674" y="3164773"/>
            <a:ext cx="5139808" cy="4124736"/>
          </a:xfrm>
          <a:custGeom>
            <a:avLst/>
            <a:gdLst/>
            <a:ahLst/>
            <a:cxnLst/>
            <a:rect r="r" b="b" t="t" l="l"/>
            <a:pathLst>
              <a:path h="4124736" w="5139808">
                <a:moveTo>
                  <a:pt x="0" y="0"/>
                </a:moveTo>
                <a:lnTo>
                  <a:pt x="5139808" y="0"/>
                </a:lnTo>
                <a:lnTo>
                  <a:pt x="5139808" y="4124736"/>
                </a:lnTo>
                <a:lnTo>
                  <a:pt x="0" y="41247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78915" y="475087"/>
            <a:ext cx="21045830" cy="3710093"/>
            <a:chOff x="0" y="0"/>
            <a:chExt cx="28061106" cy="494679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8061106" cy="3257576"/>
              <a:chOff x="0" y="0"/>
              <a:chExt cx="5542935" cy="643472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542935" cy="643472"/>
              </a:xfrm>
              <a:custGeom>
                <a:avLst/>
                <a:gdLst/>
                <a:ahLst/>
                <a:cxnLst/>
                <a:rect r="r" b="b" t="t" l="l"/>
                <a:pathLst>
                  <a:path h="643472" w="5542935">
                    <a:moveTo>
                      <a:pt x="0" y="0"/>
                    </a:moveTo>
                    <a:lnTo>
                      <a:pt x="5542935" y="0"/>
                    </a:lnTo>
                    <a:lnTo>
                      <a:pt x="5542935" y="643472"/>
                    </a:lnTo>
                    <a:lnTo>
                      <a:pt x="0" y="643472"/>
                    </a:lnTo>
                    <a:close/>
                  </a:path>
                </a:pathLst>
              </a:custGeom>
              <a:solidFill>
                <a:srgbClr val="8574D1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47625"/>
                <a:ext cx="5542935" cy="6910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3230170" y="534810"/>
              <a:ext cx="21624550" cy="44119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439"/>
                </a:lnSpc>
              </a:pPr>
              <a:r>
                <a:rPr lang="en-US" sz="9600" b="true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Descriptive Statistics</a:t>
              </a:r>
            </a:p>
            <a:p>
              <a:pPr algn="ctr">
                <a:lnSpc>
                  <a:spcPts val="1343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5857636" y="3022828"/>
            <a:ext cx="6304940" cy="4408626"/>
          </a:xfrm>
          <a:custGeom>
            <a:avLst/>
            <a:gdLst/>
            <a:ahLst/>
            <a:cxnLst/>
            <a:rect r="r" b="b" t="t" l="l"/>
            <a:pathLst>
              <a:path h="4408626" w="6304940">
                <a:moveTo>
                  <a:pt x="0" y="0"/>
                </a:moveTo>
                <a:lnTo>
                  <a:pt x="6304940" y="0"/>
                </a:lnTo>
                <a:lnTo>
                  <a:pt x="6304940" y="4408626"/>
                </a:lnTo>
                <a:lnTo>
                  <a:pt x="0" y="4408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397498" y="6311277"/>
            <a:ext cx="7376762" cy="4359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1952" indent="-380976" lvl="1">
              <a:lnSpc>
                <a:spcPts val="4940"/>
              </a:lnSpc>
              <a:buFont typeface="Arial"/>
              <a:buChar char="•"/>
            </a:pPr>
            <a:r>
              <a:rPr lang="en-US" sz="3529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Dữ liệu có 8 tính chất để phân lớp:</a:t>
            </a:r>
          </a:p>
          <a:p>
            <a:pPr algn="l" marL="761952" indent="-380976" lvl="1">
              <a:lnSpc>
                <a:spcPts val="4940"/>
              </a:lnSpc>
              <a:buFont typeface="Arial"/>
              <a:buChar char="•"/>
            </a:pPr>
            <a:r>
              <a:rPr lang="en-US" sz="3529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Tổng số dòng dữ liệu là 768 dòng.</a:t>
            </a:r>
          </a:p>
          <a:p>
            <a:pPr algn="l" marL="761952" indent="-380976" lvl="1">
              <a:lnSpc>
                <a:spcPts val="4940"/>
              </a:lnSpc>
              <a:buFont typeface="Arial"/>
              <a:buChar char="•"/>
            </a:pPr>
            <a:r>
              <a:rPr lang="en-US" sz="3529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Dữ liệu để phân lớp ở cột Outcome.</a:t>
            </a:r>
          </a:p>
          <a:p>
            <a:pPr algn="l">
              <a:lnSpc>
                <a:spcPts val="494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475087"/>
            <a:ext cx="21045830" cy="3710093"/>
            <a:chOff x="0" y="0"/>
            <a:chExt cx="28061106" cy="494679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8061106" cy="3257576"/>
              <a:chOff x="0" y="0"/>
              <a:chExt cx="5542935" cy="64347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42935" cy="643472"/>
              </a:xfrm>
              <a:custGeom>
                <a:avLst/>
                <a:gdLst/>
                <a:ahLst/>
                <a:cxnLst/>
                <a:rect r="r" b="b" t="t" l="l"/>
                <a:pathLst>
                  <a:path h="643472" w="5542935">
                    <a:moveTo>
                      <a:pt x="0" y="0"/>
                    </a:moveTo>
                    <a:lnTo>
                      <a:pt x="5542935" y="0"/>
                    </a:lnTo>
                    <a:lnTo>
                      <a:pt x="5542935" y="643472"/>
                    </a:lnTo>
                    <a:lnTo>
                      <a:pt x="0" y="643472"/>
                    </a:lnTo>
                    <a:close/>
                  </a:path>
                </a:pathLst>
              </a:custGeom>
              <a:solidFill>
                <a:srgbClr val="8574D1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42935" cy="6910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3230170" y="534810"/>
              <a:ext cx="21624550" cy="44119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439"/>
                </a:lnSpc>
              </a:pPr>
              <a:r>
                <a:rPr lang="en-US" sz="9600" b="true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Descriptive Statistics</a:t>
              </a:r>
            </a:p>
            <a:p>
              <a:pPr algn="ctr">
                <a:lnSpc>
                  <a:spcPts val="134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09890" y="4750359"/>
            <a:ext cx="9098136" cy="3282465"/>
          </a:xfrm>
          <a:custGeom>
            <a:avLst/>
            <a:gdLst/>
            <a:ahLst/>
            <a:cxnLst/>
            <a:rect r="r" b="b" t="t" l="l"/>
            <a:pathLst>
              <a:path h="3282465" w="9098136">
                <a:moveTo>
                  <a:pt x="0" y="0"/>
                </a:moveTo>
                <a:lnTo>
                  <a:pt x="9098137" y="0"/>
                </a:lnTo>
                <a:lnTo>
                  <a:pt x="9098137" y="3282464"/>
                </a:lnTo>
                <a:lnTo>
                  <a:pt x="0" y="32824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882538" y="5273213"/>
            <a:ext cx="7376762" cy="2485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1952" indent="-380976" lvl="1">
              <a:lnSpc>
                <a:spcPts val="4940"/>
              </a:lnSpc>
              <a:buFont typeface="Arial"/>
              <a:buChar char="•"/>
            </a:pPr>
            <a:r>
              <a:rPr lang="en-US" sz="3529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Dữ liệu không có giá trị rỗng (Null, NaN).</a:t>
            </a:r>
          </a:p>
          <a:p>
            <a:pPr algn="l" marL="761952" indent="-380976" lvl="1">
              <a:lnSpc>
                <a:spcPts val="4940"/>
              </a:lnSpc>
              <a:buFont typeface="Arial"/>
              <a:buChar char="•"/>
            </a:pPr>
            <a:r>
              <a:rPr lang="en-US" sz="3529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Dữ liệu không có dữ liệu bị trùng.</a:t>
            </a:r>
          </a:p>
          <a:p>
            <a:pPr algn="l">
              <a:lnSpc>
                <a:spcPts val="494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475087"/>
            <a:ext cx="21045830" cy="3710093"/>
            <a:chOff x="0" y="0"/>
            <a:chExt cx="28061106" cy="494679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8061106" cy="3257576"/>
              <a:chOff x="0" y="0"/>
              <a:chExt cx="5542935" cy="64347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42935" cy="643472"/>
              </a:xfrm>
              <a:custGeom>
                <a:avLst/>
                <a:gdLst/>
                <a:ahLst/>
                <a:cxnLst/>
                <a:rect r="r" b="b" t="t" l="l"/>
                <a:pathLst>
                  <a:path h="643472" w="5542935">
                    <a:moveTo>
                      <a:pt x="0" y="0"/>
                    </a:moveTo>
                    <a:lnTo>
                      <a:pt x="5542935" y="0"/>
                    </a:lnTo>
                    <a:lnTo>
                      <a:pt x="5542935" y="643472"/>
                    </a:lnTo>
                    <a:lnTo>
                      <a:pt x="0" y="643472"/>
                    </a:lnTo>
                    <a:close/>
                  </a:path>
                </a:pathLst>
              </a:custGeom>
              <a:solidFill>
                <a:srgbClr val="8574D1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42935" cy="6910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3230170" y="534810"/>
              <a:ext cx="21624550" cy="44119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439"/>
                </a:lnSpc>
              </a:pPr>
              <a:r>
                <a:rPr lang="en-US" sz="9600" b="true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Descriptive Statistics</a:t>
              </a:r>
            </a:p>
            <a:p>
              <a:pPr algn="ctr">
                <a:lnSpc>
                  <a:spcPts val="134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0" y="4410529"/>
            <a:ext cx="9466530" cy="4213760"/>
          </a:xfrm>
          <a:custGeom>
            <a:avLst/>
            <a:gdLst/>
            <a:ahLst/>
            <a:cxnLst/>
            <a:rect r="r" b="b" t="t" l="l"/>
            <a:pathLst>
              <a:path h="4213760" w="9466530">
                <a:moveTo>
                  <a:pt x="0" y="0"/>
                </a:moveTo>
                <a:lnTo>
                  <a:pt x="9466530" y="0"/>
                </a:lnTo>
                <a:lnTo>
                  <a:pt x="9466530" y="4213760"/>
                </a:lnTo>
                <a:lnTo>
                  <a:pt x="0" y="4213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7" r="0" b="-167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981162" y="8306042"/>
            <a:ext cx="8665458" cy="70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5" indent="-377828" lvl="1">
              <a:lnSpc>
                <a:spcPts val="5950"/>
              </a:lnSpc>
              <a:buFont typeface="Arial"/>
              <a:buChar char="•"/>
            </a:pPr>
            <a:r>
              <a:rPr lang="en-US" b="true" sz="35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SKIN THICKNESS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84199" y="8567139"/>
            <a:ext cx="9106090" cy="1599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6"/>
              </a:lnSpc>
            </a:pP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Median = 23, nhưng Min = 0 (Không hợp lý).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Std = 16 khá cao, chứng tỏ dữ liệu phân tán mạnh.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ngoại lai ở giá trị Max = 99.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81162" y="6436397"/>
            <a:ext cx="8665458" cy="70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5" indent="-377828" lvl="1">
              <a:lnSpc>
                <a:spcPts val="5950"/>
              </a:lnSpc>
              <a:buFont typeface="Arial"/>
              <a:buChar char="•"/>
            </a:pPr>
            <a:r>
              <a:rPr lang="en-US" b="true" sz="35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BLOOD PRESSURE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84199" y="7142883"/>
            <a:ext cx="9106090" cy="1599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Mean ≈ 69, Median = 72. Dữ liệu khá gần, phân phối ổn.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Min = 0 (Không hợp lý, lỗi dữ liệu).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Max = 122. Giá trị cao, nhưng không quá cực đoan.</a:t>
            </a:r>
          </a:p>
          <a:p>
            <a:pPr algn="l">
              <a:lnSpc>
                <a:spcPts val="3176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8859820" y="4474889"/>
            <a:ext cx="8665458" cy="70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5" indent="-377828" lvl="1">
              <a:lnSpc>
                <a:spcPts val="5950"/>
              </a:lnSpc>
              <a:buFont typeface="Arial"/>
              <a:buChar char="•"/>
            </a:pPr>
            <a:r>
              <a:rPr lang="en-US" b="true" sz="35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859820" y="2738961"/>
            <a:ext cx="8665458" cy="70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5" indent="-377828" lvl="1">
              <a:lnSpc>
                <a:spcPts val="5950"/>
              </a:lnSpc>
              <a:buFont typeface="Arial"/>
              <a:buChar char="•"/>
            </a:pPr>
            <a:r>
              <a:rPr lang="en-US" b="true" sz="35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PREGNANCIES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84199" y="3383484"/>
            <a:ext cx="8915409" cy="1599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Mean ≈ 3.8, Median = 3. Dữ liệu khá cân đối.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Max = 17. Có một số phụ nữ mang thai rất nhiều lần (ngoại lai nhẹ).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Dữ liệu hợp lý.</a:t>
            </a:r>
          </a:p>
          <a:p>
            <a:pPr algn="l">
              <a:lnSpc>
                <a:spcPts val="3176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684199" y="5273238"/>
            <a:ext cx="9106090" cy="1599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Mean ≈ 121, Median = 117. Dữ liệu hơi lệch phải.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Min = 0. Không hợp lý trong thực tế y tế.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Max = 199. Có thể bị bệnh đái tháo đường nặng.</a:t>
            </a:r>
          </a:p>
          <a:p>
            <a:pPr algn="l">
              <a:lnSpc>
                <a:spcPts val="3176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475087"/>
            <a:ext cx="21045830" cy="3710093"/>
            <a:chOff x="0" y="0"/>
            <a:chExt cx="28061106" cy="494679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8061106" cy="3257576"/>
              <a:chOff x="0" y="0"/>
              <a:chExt cx="5542935" cy="64347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42935" cy="643472"/>
              </a:xfrm>
              <a:custGeom>
                <a:avLst/>
                <a:gdLst/>
                <a:ahLst/>
                <a:cxnLst/>
                <a:rect r="r" b="b" t="t" l="l"/>
                <a:pathLst>
                  <a:path h="643472" w="5542935">
                    <a:moveTo>
                      <a:pt x="0" y="0"/>
                    </a:moveTo>
                    <a:lnTo>
                      <a:pt x="5542935" y="0"/>
                    </a:lnTo>
                    <a:lnTo>
                      <a:pt x="5542935" y="643472"/>
                    </a:lnTo>
                    <a:lnTo>
                      <a:pt x="0" y="643472"/>
                    </a:lnTo>
                    <a:close/>
                  </a:path>
                </a:pathLst>
              </a:custGeom>
              <a:solidFill>
                <a:srgbClr val="8574D1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42935" cy="6910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3230170" y="534810"/>
              <a:ext cx="21624550" cy="44119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439"/>
                </a:lnSpc>
              </a:pPr>
              <a:r>
                <a:rPr lang="en-US" sz="9600" b="true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Descriptive Statistics</a:t>
              </a:r>
            </a:p>
            <a:p>
              <a:pPr algn="ctr">
                <a:lnSpc>
                  <a:spcPts val="134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0" y="4410529"/>
            <a:ext cx="9466530" cy="4213760"/>
          </a:xfrm>
          <a:custGeom>
            <a:avLst/>
            <a:gdLst/>
            <a:ahLst/>
            <a:cxnLst/>
            <a:rect r="r" b="b" t="t" l="l"/>
            <a:pathLst>
              <a:path h="4213760" w="9466530">
                <a:moveTo>
                  <a:pt x="0" y="0"/>
                </a:moveTo>
                <a:lnTo>
                  <a:pt x="9466530" y="0"/>
                </a:lnTo>
                <a:lnTo>
                  <a:pt x="9466530" y="4213760"/>
                </a:lnTo>
                <a:lnTo>
                  <a:pt x="0" y="4213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7" r="0" b="-167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981162" y="8306042"/>
            <a:ext cx="8665458" cy="70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5" indent="-377828" lvl="1">
              <a:lnSpc>
                <a:spcPts val="5950"/>
              </a:lnSpc>
              <a:buFont typeface="Arial"/>
              <a:buChar char="•"/>
            </a:pPr>
            <a:r>
              <a:rPr lang="en-US" b="true" sz="35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84199" y="8950565"/>
            <a:ext cx="8340241" cy="1599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Mean ≈ 33, Median = 29. Phân phối lệch phải (nhiều người trẻ, ít người lớn tuổi).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Max = 81. Có người rất lớn tuổi.</a:t>
            </a:r>
          </a:p>
          <a:p>
            <a:pPr algn="l">
              <a:lnSpc>
                <a:spcPts val="3176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981162" y="6436397"/>
            <a:ext cx="8665458" cy="70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5" indent="-377828" lvl="1">
              <a:lnSpc>
                <a:spcPts val="5950"/>
              </a:lnSpc>
              <a:buFont typeface="Arial"/>
              <a:buChar char="•"/>
            </a:pPr>
            <a:r>
              <a:rPr lang="en-US" b="true" sz="35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DIABETES PEDIGREE FUNCTION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84199" y="7142883"/>
            <a:ext cx="9106090" cy="1599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Mean ≈ 0.47, Median = 0.37. Dữ liệu lệch phải (có giá trị cao bất thường).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Max = 2.42. Giá trị ngoại lai nhẹ.</a:t>
            </a:r>
          </a:p>
          <a:p>
            <a:pPr algn="l">
              <a:lnSpc>
                <a:spcPts val="3176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8859820" y="4474889"/>
            <a:ext cx="8665458" cy="70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5" indent="-377828" lvl="1">
              <a:lnSpc>
                <a:spcPts val="5950"/>
              </a:lnSpc>
              <a:buFont typeface="Arial"/>
              <a:buChar char="•"/>
            </a:pPr>
            <a:r>
              <a:rPr lang="en-US" b="true" sz="35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859820" y="2738961"/>
            <a:ext cx="8665458" cy="70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5" indent="-377828" lvl="1">
              <a:lnSpc>
                <a:spcPts val="5950"/>
              </a:lnSpc>
              <a:buFont typeface="Arial"/>
              <a:buChar char="•"/>
            </a:pPr>
            <a:r>
              <a:rPr lang="en-US" b="true" sz="350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INSULIN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84199" y="3383484"/>
            <a:ext cx="8915409" cy="1599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Mean = 80 nhưng Std = 115 rất cao.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Min = 0 không hợp lý.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Max = 846. Có ngoại lai rất lớn.</a:t>
            </a:r>
          </a:p>
          <a:p>
            <a:pPr algn="l">
              <a:lnSpc>
                <a:spcPts val="3176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684199" y="5273238"/>
            <a:ext cx="9106090" cy="1599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Mean ≈ 32, Median = 32 → cân đối.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Min = 0 (không hợp lý, vì BMI không thể bằng 0).</a:t>
            </a:r>
          </a:p>
          <a:p>
            <a:pPr algn="l">
              <a:lnSpc>
                <a:spcPts val="3176"/>
              </a:lnSpc>
            </a:pPr>
            <a:r>
              <a:rPr lang="en-US" sz="2268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Max = 67 khá cao (béo phì nặng).</a:t>
            </a:r>
          </a:p>
          <a:p>
            <a:pPr algn="l">
              <a:lnSpc>
                <a:spcPts val="3176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475087"/>
            <a:ext cx="21045830" cy="3710093"/>
            <a:chOff x="0" y="0"/>
            <a:chExt cx="28061106" cy="494679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8061106" cy="3257576"/>
              <a:chOff x="0" y="0"/>
              <a:chExt cx="5542935" cy="64347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42935" cy="643472"/>
              </a:xfrm>
              <a:custGeom>
                <a:avLst/>
                <a:gdLst/>
                <a:ahLst/>
                <a:cxnLst/>
                <a:rect r="r" b="b" t="t" l="l"/>
                <a:pathLst>
                  <a:path h="643472" w="5542935">
                    <a:moveTo>
                      <a:pt x="0" y="0"/>
                    </a:moveTo>
                    <a:lnTo>
                      <a:pt x="5542935" y="0"/>
                    </a:lnTo>
                    <a:lnTo>
                      <a:pt x="5542935" y="643472"/>
                    </a:lnTo>
                    <a:lnTo>
                      <a:pt x="0" y="643472"/>
                    </a:lnTo>
                    <a:close/>
                  </a:path>
                </a:pathLst>
              </a:custGeom>
              <a:solidFill>
                <a:srgbClr val="8574D1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42935" cy="6910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3230170" y="534810"/>
              <a:ext cx="21624550" cy="44119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439"/>
                </a:lnSpc>
              </a:pPr>
              <a:r>
                <a:rPr lang="en-US" sz="9600" b="true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Descriptive Statistics</a:t>
              </a:r>
            </a:p>
            <a:p>
              <a:pPr algn="ctr">
                <a:lnSpc>
                  <a:spcPts val="134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10718" y="5143500"/>
            <a:ext cx="6067602" cy="2208429"/>
          </a:xfrm>
          <a:custGeom>
            <a:avLst/>
            <a:gdLst/>
            <a:ahLst/>
            <a:cxnLst/>
            <a:rect r="r" b="b" t="t" l="l"/>
            <a:pathLst>
              <a:path h="2208429" w="6067602">
                <a:moveTo>
                  <a:pt x="0" y="0"/>
                </a:moveTo>
                <a:lnTo>
                  <a:pt x="6067602" y="0"/>
                </a:lnTo>
                <a:lnTo>
                  <a:pt x="6067602" y="2208429"/>
                </a:lnTo>
                <a:lnTo>
                  <a:pt x="0" y="22084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520953" y="4693833"/>
            <a:ext cx="10219614" cy="290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0513" indent="-295257" lvl="1">
              <a:lnSpc>
                <a:spcPts val="3829"/>
              </a:lnSpc>
              <a:buFont typeface="Arial"/>
              <a:buChar char="•"/>
            </a:pPr>
            <a:r>
              <a:rPr lang="en-US" sz="2735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500 trường hợp không bị tiểu đường (Outcome = 0) ch</a:t>
            </a:r>
            <a:r>
              <a:rPr lang="en-US" sz="2735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iếm khoảng 65% dữ</a:t>
            </a:r>
            <a:r>
              <a:rPr lang="en-US" sz="2735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liệu.</a:t>
            </a:r>
          </a:p>
          <a:p>
            <a:pPr algn="l" marL="590513" indent="-295257" lvl="1">
              <a:lnSpc>
                <a:spcPts val="3829"/>
              </a:lnSpc>
              <a:buFont typeface="Arial"/>
              <a:buChar char="•"/>
            </a:pPr>
            <a:r>
              <a:rPr lang="en-US" sz="2735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Có 268 trường hợp bị tiểu đường (Outcome = 1) chiếm khoảng 35% dữ liệu.</a:t>
            </a:r>
          </a:p>
          <a:p>
            <a:pPr algn="l" marL="590513" indent="-295257" lvl="1">
              <a:lnSpc>
                <a:spcPts val="3829"/>
              </a:lnSpc>
              <a:buFont typeface="Arial"/>
              <a:buChar char="•"/>
            </a:pPr>
            <a:r>
              <a:rPr lang="en-US" sz="2735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Dữ liệu không hoàn toàn cân bằng: lớp 0 nhiều hơn lớp 1. Tuy nhiên, sự chênh lệch chưa quá lớn (tỉ lệ ~2:1).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DAG0P4YkUbg</dc:identifier>
  <dcterms:modified xsi:type="dcterms:W3CDTF">2011-08-01T06:04:30Z</dcterms:modified>
  <cp:revision>1</cp:revision>
  <dc:title>Khai phá dữ liệu</dc:title>
</cp:coreProperties>
</file>

<file path=docProps/thumbnail.jpeg>
</file>